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8" r:id="rId4"/>
    <p:sldId id="270" r:id="rId5"/>
    <p:sldId id="271" r:id="rId6"/>
    <p:sldId id="304" r:id="rId7"/>
    <p:sldId id="272" r:id="rId8"/>
    <p:sldId id="274" r:id="rId9"/>
    <p:sldId id="275" r:id="rId10"/>
    <p:sldId id="301" r:id="rId11"/>
    <p:sldId id="286" r:id="rId12"/>
    <p:sldId id="287" r:id="rId13"/>
    <p:sldId id="289" r:id="rId14"/>
    <p:sldId id="29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F4E79"/>
    <a:srgbClr val="023E7D"/>
    <a:srgbClr val="0353A4"/>
    <a:srgbClr val="001845"/>
    <a:srgbClr val="212529"/>
    <a:srgbClr val="343A40"/>
    <a:srgbClr val="495057"/>
    <a:srgbClr val="6C757D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5111" autoAdjust="0"/>
  </p:normalViewPr>
  <p:slideViewPr>
    <p:cSldViewPr snapToGrid="0">
      <p:cViewPr varScale="1">
        <p:scale>
          <a:sx n="86" d="100"/>
          <a:sy n="8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1F22-E47D-4395-B889-087246A64E0F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039EF-8EFB-484E-873D-8A917E1EC0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66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m/tables/general/numnotation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m/tables/general/numnotation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com/tables/general/numnotation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3"/>
              </a:rPr>
              <a:t>Number Notation in Thousands</a:t>
            </a:r>
            <a:endParaRPr lang="en-IN" b="0" i="0" u="none" strike="noStrike" dirty="0">
              <a:solidFill>
                <a:srgbClr val="660099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039EF-8EFB-484E-873D-8A917E1EC08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94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3"/>
              </a:rPr>
              <a:t>Number Notation in Thousands</a:t>
            </a:r>
            <a:endParaRPr lang="en-IN" b="0" i="0" u="none" strike="noStrike" dirty="0">
              <a:solidFill>
                <a:srgbClr val="660099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039EF-8EFB-484E-873D-8A917E1EC08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25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660099"/>
                </a:solidFill>
                <a:effectLst/>
                <a:latin typeface="arial" panose="020B0604020202020204" pitchFamily="34" charset="0"/>
                <a:hlinkClick r:id="rId3"/>
              </a:rPr>
              <a:t>Number Notation in Thousands</a:t>
            </a:r>
            <a:endParaRPr lang="en-IN" b="0" i="0" u="none" strike="noStrike" dirty="0">
              <a:solidFill>
                <a:srgbClr val="660099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039EF-8EFB-484E-873D-8A917E1EC08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6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39CE-A078-4D5E-BF3D-CC769AB69D7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985C-B685-4A5B-83A0-D80C7234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84" y="2142953"/>
            <a:ext cx="4403834" cy="2587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035"/>
            <a:ext cx="5201383" cy="1410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/>
          <a:stretch/>
        </p:blipFill>
        <p:spPr>
          <a:xfrm>
            <a:off x="5400308" y="5447033"/>
            <a:ext cx="4017732" cy="1410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616966" y="5447034"/>
            <a:ext cx="2575034" cy="14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25" y="2462713"/>
            <a:ext cx="8248979" cy="145138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-Customer Base-</a:t>
            </a:r>
            <a:endParaRPr lang="en-US" sz="5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447369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675" y="2532690"/>
            <a:ext cx="3684706" cy="123611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OUR CUSTOMERS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37B8F-550E-4127-B0B0-D30CC21B1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BF5A3-6C80-4CF4-B2CB-2A3D844B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0"/>
            <a:ext cx="7982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4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190436"/>
            <a:ext cx="10515600" cy="75356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KEY ACCOUNTS</a:t>
            </a:r>
            <a:endParaRPr lang="en-US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37B8F-550E-4127-B0B0-D30CC21B1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663A24-A682-4433-97F8-CF9A54F27D9A}"/>
              </a:ext>
            </a:extLst>
          </p:cNvPr>
          <p:cNvSpPr/>
          <p:nvPr/>
        </p:nvSpPr>
        <p:spPr>
          <a:xfrm>
            <a:off x="7145615" y="1756761"/>
            <a:ext cx="4132059" cy="332025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IN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Our Customer Keep Coming Back to Us for Their New Requirements Due To Our Quality, Safety Records, On-Time Delivery and Unmatched Performance </a:t>
            </a:r>
          </a:p>
          <a:p>
            <a:pPr algn="ctr"/>
            <a:endParaRPr lang="en-IN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40% Repeat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Show Confidence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Trust of Our Customer in Us</a:t>
            </a:r>
          </a:p>
          <a:p>
            <a:pPr algn="ctr"/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D471A-F29A-4CF2-BD27-4C9F732CD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" y="802888"/>
            <a:ext cx="5771073" cy="5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58" y="287712"/>
            <a:ext cx="10515600" cy="614710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DOMESTIC RFERENCE LIST</a:t>
            </a:r>
            <a:endParaRPr lang="en-US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37B8F-550E-4127-B0B0-D30CC21B1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E92C4A28-F765-4DD5-8EAE-C520E14D7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47188"/>
              </p:ext>
            </p:extLst>
          </p:nvPr>
        </p:nvGraphicFramePr>
        <p:xfrm>
          <a:off x="1402194" y="1440709"/>
          <a:ext cx="9303528" cy="4434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52442">
                  <a:extLst>
                    <a:ext uri="{9D8B030D-6E8A-4147-A177-3AD203B41FA5}">
                      <a16:colId xmlns:a16="http://schemas.microsoft.com/office/drawing/2014/main" val="660712018"/>
                    </a:ext>
                  </a:extLst>
                </a:gridCol>
                <a:gridCol w="1915988">
                  <a:extLst>
                    <a:ext uri="{9D8B030D-6E8A-4147-A177-3AD203B41FA5}">
                      <a16:colId xmlns:a16="http://schemas.microsoft.com/office/drawing/2014/main" val="1490161366"/>
                    </a:ext>
                  </a:extLst>
                </a:gridCol>
                <a:gridCol w="2325453">
                  <a:extLst>
                    <a:ext uri="{9D8B030D-6E8A-4147-A177-3AD203B41FA5}">
                      <a16:colId xmlns:a16="http://schemas.microsoft.com/office/drawing/2014/main" val="73664297"/>
                    </a:ext>
                  </a:extLst>
                </a:gridCol>
                <a:gridCol w="4409645">
                  <a:extLst>
                    <a:ext uri="{9D8B030D-6E8A-4147-A177-3AD203B41FA5}">
                      <a16:colId xmlns:a16="http://schemas.microsoft.com/office/drawing/2014/main" val="1688047360"/>
                    </a:ext>
                  </a:extLst>
                </a:gridCol>
              </a:tblGrid>
              <a:tr h="241254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rgbClr val="000066"/>
                          </a:solidFill>
                        </a:rPr>
                        <a:t>Sr. No.</a:t>
                      </a:r>
                      <a:endParaRPr lang="en-IN" sz="14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rgbClr val="000066"/>
                          </a:solidFill>
                        </a:rPr>
                        <a:t>Client</a:t>
                      </a:r>
                      <a:endParaRPr lang="en-IN" sz="14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rgbClr val="000066"/>
                          </a:solidFill>
                        </a:rPr>
                        <a:t>Project Name</a:t>
                      </a:r>
                      <a:endParaRPr lang="en-IN" sz="14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solidFill>
                            <a:srgbClr val="000066"/>
                          </a:solidFill>
                        </a:rPr>
                        <a:t>Scope of Work</a:t>
                      </a:r>
                      <a:endParaRPr lang="en-IN" sz="14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5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JSW Steel Ltd.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HVAC System for PP3 Plant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Water Cool Screw Chillers, Cooling Tower, Chilled Water Pumps, Piping, Insulation, AHU, Ducting, ADS Component, Valves, MCC &amp; Electricals, Controls &amp; Instrumentation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9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John Deer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HVAC Package for 5M Project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2 Stage Evaporating Cooling Units, HVLS Fans, Powder Coated Ducting, ADS Components, Piping, Insulation, MCC Panel, PLC &amp; Control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2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Mars International India Pvt Ltd.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HVAC System For MANI Project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AHU, Chilled Water Piping Insulation, Valves &amp; Instrument, Ducting with Insulation, ADS Component, MCC &amp; Electrical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06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Bekaert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Ventilation Project at ISC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2 Stage Evaporating Cooling Units, HVLS Fans, Powder Coated Ducting, ADS Components, Piping, Insulation, MCC Panel, PLC &amp; Control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7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Cadbury (Mondelez India Ltd.)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HVAC System for </a:t>
                      </a:r>
                      <a:r>
                        <a:rPr lang="en-IN" sz="1100" dirty="0" err="1">
                          <a:solidFill>
                            <a:srgbClr val="000066"/>
                          </a:solidFill>
                        </a:rPr>
                        <a:t>Bournvita</a:t>
                      </a:r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 Production Plant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Water Cool Screw Chillers, Cooling Tower, Chilled Water Pumps, Piping, Insulation, AHU, Fabric Ducting, ADS Component, Valves, MCC &amp; Electricals, Controls &amp; Instrumentation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4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Kimberley Clark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HVAC System for New Production Line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Cooling Tower, Chilled Water Pumps, Condenser Water Pumps, Chilled Water Piping, Insulation, Valves &amp; Instruments, Hot Well &amp; Cold Well Tanks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0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Cummins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Air-Conditioning Work at CFSI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Air-Cooled Chillers, HVLS Fans, Pumps, AHU, Chilled Water Piping, Insulation, Valves &amp; Instrumentation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9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ITC Ltd.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Project for Paper &amp; Pulp Plant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rgbClr val="000066"/>
                          </a:solidFill>
                        </a:rPr>
                        <a:t>Water Cooled Chillers, AHU, Pumps, Chilled Water Piping, Fan Coil Unit, Heat Exchangers, Precision Air-Conditioning, Valves &amp; Instrumentation</a:t>
                      </a:r>
                      <a:endParaRPr lang="en-IN" sz="11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44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3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43" y="155976"/>
            <a:ext cx="10515600" cy="75355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INTERNATIONAL REFERENCE LIST</a:t>
            </a:r>
            <a:endParaRPr lang="en-US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37B8F-550E-4127-B0B0-D30CC21B1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F9653CC-12EF-45BD-A7D6-290D47AEF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251372"/>
              </p:ext>
            </p:extLst>
          </p:nvPr>
        </p:nvGraphicFramePr>
        <p:xfrm>
          <a:off x="838200" y="1069281"/>
          <a:ext cx="10515600" cy="4876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51703">
                  <a:extLst>
                    <a:ext uri="{9D8B030D-6E8A-4147-A177-3AD203B41FA5}">
                      <a16:colId xmlns:a16="http://schemas.microsoft.com/office/drawing/2014/main" val="283586755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481736135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val="813763697"/>
                    </a:ext>
                  </a:extLst>
                </a:gridCol>
                <a:gridCol w="4366054">
                  <a:extLst>
                    <a:ext uri="{9D8B030D-6E8A-4147-A177-3AD203B41FA5}">
                      <a16:colId xmlns:a16="http://schemas.microsoft.com/office/drawing/2014/main" val="809417236"/>
                    </a:ext>
                  </a:extLst>
                </a:gridCol>
                <a:gridCol w="1402492">
                  <a:extLst>
                    <a:ext uri="{9D8B030D-6E8A-4147-A177-3AD203B41FA5}">
                      <a16:colId xmlns:a16="http://schemas.microsoft.com/office/drawing/2014/main" val="1522624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66"/>
                          </a:solidFill>
                        </a:rPr>
                        <a:t>Sr. No.</a:t>
                      </a:r>
                      <a:endParaRPr lang="en-IN" sz="16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66"/>
                          </a:solidFill>
                        </a:rPr>
                        <a:t>Country </a:t>
                      </a:r>
                      <a:endParaRPr lang="en-IN" sz="16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66"/>
                          </a:solidFill>
                        </a:rPr>
                        <a:t>Client</a:t>
                      </a:r>
                      <a:endParaRPr lang="en-IN" sz="16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66"/>
                          </a:solidFill>
                        </a:rPr>
                        <a:t>Scope of Work</a:t>
                      </a:r>
                      <a:endParaRPr lang="en-IN" sz="16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000066"/>
                          </a:solidFill>
                        </a:rPr>
                        <a:t>TR</a:t>
                      </a:r>
                      <a:endParaRPr lang="en-IN" sz="16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71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Bangladesh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Abul </a:t>
                      </a:r>
                      <a:r>
                        <a:rPr lang="en-IN" sz="1200" dirty="0" err="1">
                          <a:solidFill>
                            <a:srgbClr val="000066"/>
                          </a:solidFill>
                        </a:rPr>
                        <a:t>Khair</a:t>
                      </a:r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 Steel, Chittagong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Supply of CHPC System including Absorption Chiller, Cooling Tower, </a:t>
                      </a:r>
                      <a:r>
                        <a:rPr lang="en-IN" sz="1200" dirty="0" err="1">
                          <a:solidFill>
                            <a:srgbClr val="000066"/>
                          </a:solidFill>
                        </a:rPr>
                        <a:t>Condensor</a:t>
                      </a:r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 &amp; Chilled Water Pumps, Expansion Tank, Piping, Valves and Instruments, AHU &amp; FCU Piping, Ducting, Insulation, ADS Components, MCC Panels, Cabling and Accessories. Sup. Of E&amp;C</a:t>
                      </a:r>
                    </a:p>
                    <a:p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500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7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Bangladesh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err="1">
                          <a:solidFill>
                            <a:srgbClr val="000066"/>
                          </a:solidFill>
                        </a:rPr>
                        <a:t>Tamishna</a:t>
                      </a:r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 Synthetic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Supply of Fan Coil Units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250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4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Taiwan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OTPC, Taiwan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Inlet Air Cooling System for Process Air Compressor in Urea Plant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750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18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Maldives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Anantara Resort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SITC Complete CHPC System and Comfort Air-Conditioning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300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1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Kenya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Busia Sugar Industries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Ductable Units, Piping, Ducting, Insulation, ADS Components, MCC, Tools and tackles, Spares, Drawings</a:t>
                      </a:r>
                    </a:p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Ductable Units, Piping, Ducting, Insulation, ADS Components, MCC, Tools and tackles, Spares, Drawings</a:t>
                      </a:r>
                    </a:p>
                    <a:p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150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9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Indonesia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err="1">
                          <a:solidFill>
                            <a:srgbClr val="000066"/>
                          </a:solidFill>
                        </a:rPr>
                        <a:t>Dynaplast</a:t>
                      </a:r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 – </a:t>
                      </a:r>
                      <a:r>
                        <a:rPr lang="en-IN" sz="1200" dirty="0" err="1">
                          <a:solidFill>
                            <a:srgbClr val="000066"/>
                          </a:solidFill>
                        </a:rPr>
                        <a:t>Kaltimex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Heat Exchanger, Pumps, Pipes, Control Panel, Insulation, Valves, Instruments,</a:t>
                      </a:r>
                    </a:p>
                    <a:p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100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9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Indonesia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Wilmar Industries, Surabaya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SCADA control room Air-Conditioning for Edible Oil plant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150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4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Thailand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E-3 Asia Design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Design &amp; Engineering Consultancy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en-IN" sz="1200" dirty="0">
                        <a:solidFill>
                          <a:srgbClr val="000066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7" y="2233963"/>
            <a:ext cx="9768961" cy="1451384"/>
          </a:xfrm>
        </p:spPr>
        <p:txBody>
          <a:bodyPr>
            <a:noAutofit/>
          </a:bodyPr>
          <a:lstStyle/>
          <a:p>
            <a:pPr algn="ctr"/>
            <a:br>
              <a:rPr lang="en-US" sz="50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Thanks for your audience!!</a:t>
            </a:r>
            <a:endParaRPr lang="en-US" sz="5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7369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35C29-319D-40FA-9806-8A71B9CB2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6" y="141747"/>
            <a:ext cx="1709705" cy="103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2D43F0-6E6F-4BD2-B50D-4823035EA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61" y="-1"/>
            <a:ext cx="6252552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4CBB1-D131-4DCC-A18F-CFD76899D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8" y="220520"/>
            <a:ext cx="11111024" cy="5738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FA4A44-51CF-4BFD-BBF9-61D1CE068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23" y="135738"/>
            <a:ext cx="1240737" cy="7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EC7813-4CB0-4B5E-83E6-679B8CEDF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72676"/>
            <a:ext cx="1240737" cy="753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15E49-CF96-40B6-A850-9819CF54F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4"/>
            <a:ext cx="12192000" cy="671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A6508-851E-4778-A5CF-2C37D84F8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3" y="72676"/>
            <a:ext cx="1240737" cy="753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A6303-2BD0-4CF6-8DDF-F8A817DDF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13AC8-748C-4B26-B292-FC42107B8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BFCC1-F0B1-4BA7-8739-9373BEA24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C75E9-CE50-4D42-B3D8-A371BFA6E2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E3CD9-5F76-49BE-B7FC-28990BB101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6A7A9-98E7-40EA-AC7A-B2DA52786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25B6A-F18F-4A06-8F5F-0885084B6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758DE-DCD5-4139-A136-8D00CEDA23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D64917-75B6-4473-A308-F4DE3E682EEB}"/>
              </a:ext>
            </a:extLst>
          </p:cNvPr>
          <p:cNvSpPr txBox="1"/>
          <p:nvPr/>
        </p:nvSpPr>
        <p:spPr>
          <a:xfrm>
            <a:off x="3102100" y="243958"/>
            <a:ext cx="6094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Timeline/</a:t>
            </a:r>
            <a:r>
              <a:rPr lang="en-IN" sz="4400" b="1" i="0" dirty="0">
                <a:solidFill>
                  <a:srgbClr val="002060"/>
                </a:solidFill>
                <a:effectLst/>
                <a:latin typeface="Libre Baskerville"/>
              </a:rPr>
              <a:t>Itinerary</a:t>
            </a:r>
          </a:p>
        </p:txBody>
      </p:sp>
    </p:spTree>
    <p:extLst>
      <p:ext uri="{BB962C8B-B14F-4D97-AF65-F5344CB8AC3E}">
        <p14:creationId xmlns:p14="http://schemas.microsoft.com/office/powerpoint/2010/main" val="29038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7ED9711-D2E3-4C17-9F81-91DB29E9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240"/>
            <a:ext cx="11430000" cy="5457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2CC014-EBDF-45C1-BF65-7E1BC0800B06}"/>
              </a:ext>
            </a:extLst>
          </p:cNvPr>
          <p:cNvSpPr txBox="1"/>
          <p:nvPr/>
        </p:nvSpPr>
        <p:spPr>
          <a:xfrm>
            <a:off x="297222" y="308344"/>
            <a:ext cx="6175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66"/>
                </a:solidFill>
              </a:rPr>
              <a:t>Revenue from FY15-FY19</a:t>
            </a:r>
            <a:endParaRPr lang="en-IN" sz="4400" b="1" dirty="0">
              <a:solidFill>
                <a:srgbClr val="000066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D0624E-E9E9-488D-B554-14DECDB8F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05" y="44222"/>
            <a:ext cx="1240737" cy="7535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6718EC-0F50-4163-A25E-EE6044415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9D6EF0-4B17-49FF-A09E-B5425A041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E8D31F-B58A-4E7A-8DEA-82CFCFCA8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A8483B-FB49-4B11-A5F4-20D5A45FE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49BB3D-05CE-45D7-B681-4B168FEFC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2AC09E-7ED2-45F2-BFFA-6A01C07D8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C499C94-1E89-4A0A-9481-F6579D1D8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D5B943-A19D-4A26-AA04-ADD5601734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A2ACB-C1BD-4D37-A61C-0D9F9A77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9" y="309558"/>
            <a:ext cx="10912369" cy="57289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5B54BD-F93D-4189-BEFA-1DF1FC371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19304"/>
            <a:ext cx="1240737" cy="7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35C29-319D-40FA-9806-8A71B9CB2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AB4D93-2DBD-4637-A59C-9946BDB38AC2}"/>
              </a:ext>
            </a:extLst>
          </p:cNvPr>
          <p:cNvSpPr txBox="1"/>
          <p:nvPr/>
        </p:nvSpPr>
        <p:spPr>
          <a:xfrm>
            <a:off x="1042900" y="97475"/>
            <a:ext cx="946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0066"/>
                </a:solidFill>
                <a:effectLst/>
              </a:rPr>
              <a:t>TR Delivered</a:t>
            </a:r>
            <a:endParaRPr lang="en-IN" sz="4400" b="1" dirty="0">
              <a:solidFill>
                <a:srgbClr val="000066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46D058-8B89-4CCC-A48B-9285FE29E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55" y="1154929"/>
            <a:ext cx="9194387" cy="4985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051AE9-E457-47CB-B6AC-66839CB41F1C}"/>
              </a:ext>
            </a:extLst>
          </p:cNvPr>
          <p:cNvSpPr txBox="1"/>
          <p:nvPr/>
        </p:nvSpPr>
        <p:spPr>
          <a:xfrm>
            <a:off x="2024318" y="1930154"/>
            <a:ext cx="159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Steel &amp; Power: 17.6K TR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D8CA5C-37FF-4C7D-B498-7177F76B7A46}"/>
              </a:ext>
            </a:extLst>
          </p:cNvPr>
          <p:cNvSpPr txBox="1"/>
          <p:nvPr/>
        </p:nvSpPr>
        <p:spPr>
          <a:xfrm>
            <a:off x="8708079" y="1988517"/>
            <a:ext cx="116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Chemical:</a:t>
            </a:r>
          </a:p>
          <a:p>
            <a:r>
              <a:rPr lang="en-IN" dirty="0"/>
              <a:t>5.1K TR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507462-0448-48A0-A469-2BE99DDC5D5A}"/>
              </a:ext>
            </a:extLst>
          </p:cNvPr>
          <p:cNvSpPr txBox="1"/>
          <p:nvPr/>
        </p:nvSpPr>
        <p:spPr>
          <a:xfrm>
            <a:off x="7764238" y="1447114"/>
            <a:ext cx="94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Paper:</a:t>
            </a:r>
          </a:p>
          <a:p>
            <a:r>
              <a:rPr lang="en-IN" dirty="0"/>
              <a:t>2.5K TR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F31D6C-2447-453E-920C-8A88A006325E}"/>
              </a:ext>
            </a:extLst>
          </p:cNvPr>
          <p:cNvSpPr txBox="1"/>
          <p:nvPr/>
        </p:nvSpPr>
        <p:spPr>
          <a:xfrm>
            <a:off x="6096000" y="1017284"/>
            <a:ext cx="149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Eng. &amp; Auto: </a:t>
            </a:r>
          </a:p>
          <a:p>
            <a:r>
              <a:rPr lang="en-IN" dirty="0"/>
              <a:t>7.2K TR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A1425-8B6B-434D-94C1-8A2B930033EC}"/>
              </a:ext>
            </a:extLst>
          </p:cNvPr>
          <p:cNvSpPr txBox="1"/>
          <p:nvPr/>
        </p:nvSpPr>
        <p:spPr>
          <a:xfrm>
            <a:off x="9443522" y="2725952"/>
            <a:ext cx="125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Healthcare: 2.1K TR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FCF8E-141E-4283-BE9F-F791CD3BB57D}"/>
              </a:ext>
            </a:extLst>
          </p:cNvPr>
          <p:cNvSpPr txBox="1"/>
          <p:nvPr/>
        </p:nvSpPr>
        <p:spPr>
          <a:xfrm>
            <a:off x="10180584" y="3290555"/>
            <a:ext cx="125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Pharma: 0.4K 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F81BB5-36B7-4668-9403-E08493232F1B}"/>
              </a:ext>
            </a:extLst>
          </p:cNvPr>
          <p:cNvSpPr txBox="1"/>
          <p:nvPr/>
        </p:nvSpPr>
        <p:spPr>
          <a:xfrm>
            <a:off x="10323829" y="4110291"/>
            <a:ext cx="88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Textile:</a:t>
            </a:r>
          </a:p>
          <a:p>
            <a:r>
              <a:rPr lang="en-IN" dirty="0"/>
              <a:t>7.7K TR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51AA92-F20A-4ACE-A1AD-9ED2CA436DFE}"/>
              </a:ext>
            </a:extLst>
          </p:cNvPr>
          <p:cNvSpPr txBox="1"/>
          <p:nvPr/>
        </p:nvSpPr>
        <p:spPr>
          <a:xfrm>
            <a:off x="10512767" y="5473723"/>
            <a:ext cx="88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Others:</a:t>
            </a:r>
          </a:p>
          <a:p>
            <a:r>
              <a:rPr lang="en-IN" dirty="0"/>
              <a:t>1.7K 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2AF747-3293-48D1-A646-551672C51AB5}"/>
              </a:ext>
            </a:extLst>
          </p:cNvPr>
          <p:cNvSpPr txBox="1"/>
          <p:nvPr/>
        </p:nvSpPr>
        <p:spPr>
          <a:xfrm>
            <a:off x="480692" y="4827392"/>
            <a:ext cx="99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 &amp; B:</a:t>
            </a:r>
          </a:p>
          <a:p>
            <a:r>
              <a:rPr lang="en-IN" dirty="0"/>
              <a:t>5.7K TR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91FB568-FE60-40FF-AF26-173CAF741271}"/>
              </a:ext>
            </a:extLst>
          </p:cNvPr>
          <p:cNvCxnSpPr>
            <a:cxnSpLocks/>
          </p:cNvCxnSpPr>
          <p:nvPr/>
        </p:nvCxnSpPr>
        <p:spPr>
          <a:xfrm>
            <a:off x="9706794" y="3567445"/>
            <a:ext cx="473790" cy="1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35C29-319D-40FA-9806-8A71B9CB2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E34370-7A6D-4C7B-B282-87874A1AFCF2}"/>
              </a:ext>
            </a:extLst>
          </p:cNvPr>
          <p:cNvSpPr txBox="1"/>
          <p:nvPr/>
        </p:nvSpPr>
        <p:spPr>
          <a:xfrm>
            <a:off x="2605250" y="148029"/>
            <a:ext cx="74623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</a:rPr>
              <a:t>CFM Delivered</a:t>
            </a:r>
            <a:endParaRPr lang="en-IN" sz="4400" b="1" dirty="0">
              <a:solidFill>
                <a:srgbClr val="000066"/>
              </a:solidFill>
            </a:endParaRPr>
          </a:p>
          <a:p>
            <a:pPr algn="ctr"/>
            <a:endParaRPr lang="en-IN" sz="3000" b="1" dirty="0">
              <a:solidFill>
                <a:srgbClr val="000066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E6A9F9-BCF0-4319-A327-7A5BADC97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7" y="1393362"/>
            <a:ext cx="9761486" cy="4868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E99C07-D805-46D5-B9D1-010DFE61A83A}"/>
              </a:ext>
            </a:extLst>
          </p:cNvPr>
          <p:cNvSpPr txBox="1"/>
          <p:nvPr/>
        </p:nvSpPr>
        <p:spPr>
          <a:xfrm>
            <a:off x="340077" y="5044437"/>
            <a:ext cx="137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 &amp; B:</a:t>
            </a:r>
          </a:p>
          <a:p>
            <a:r>
              <a:rPr lang="en-IN" dirty="0"/>
              <a:t>600K CFM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88928-7457-4553-9E84-24FD6A45648E}"/>
              </a:ext>
            </a:extLst>
          </p:cNvPr>
          <p:cNvSpPr txBox="1"/>
          <p:nvPr/>
        </p:nvSpPr>
        <p:spPr>
          <a:xfrm>
            <a:off x="419099" y="3794988"/>
            <a:ext cx="159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Steel &amp; Power: 600K CFM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12141C-FB3A-4952-8639-A62CC410B912}"/>
              </a:ext>
            </a:extLst>
          </p:cNvPr>
          <p:cNvSpPr txBox="1"/>
          <p:nvPr/>
        </p:nvSpPr>
        <p:spPr>
          <a:xfrm>
            <a:off x="2499833" y="1435612"/>
            <a:ext cx="149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Eng. &amp; Auto: </a:t>
            </a:r>
          </a:p>
          <a:p>
            <a:r>
              <a:rPr lang="en-IN" dirty="0"/>
              <a:t>4000K CFM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51725-7B6C-4DA9-8FA4-E5CA85C5F7B6}"/>
              </a:ext>
            </a:extLst>
          </p:cNvPr>
          <p:cNvSpPr txBox="1"/>
          <p:nvPr/>
        </p:nvSpPr>
        <p:spPr>
          <a:xfrm>
            <a:off x="9070529" y="1978789"/>
            <a:ext cx="12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Paper:</a:t>
            </a:r>
          </a:p>
          <a:p>
            <a:r>
              <a:rPr lang="en-IN" dirty="0"/>
              <a:t>70K CFM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FF4D94-4057-4F44-801B-156A4B8DB36A}"/>
              </a:ext>
            </a:extLst>
          </p:cNvPr>
          <p:cNvSpPr txBox="1"/>
          <p:nvPr/>
        </p:nvSpPr>
        <p:spPr>
          <a:xfrm>
            <a:off x="9923006" y="2800008"/>
            <a:ext cx="149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Chemical:</a:t>
            </a:r>
          </a:p>
          <a:p>
            <a:r>
              <a:rPr lang="en-IN" dirty="0"/>
              <a:t>1020K CFM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D6127F-3358-4859-9583-ADA8A629761C}"/>
              </a:ext>
            </a:extLst>
          </p:cNvPr>
          <p:cNvSpPr txBox="1"/>
          <p:nvPr/>
        </p:nvSpPr>
        <p:spPr>
          <a:xfrm>
            <a:off x="10880483" y="3930156"/>
            <a:ext cx="125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Pharma: 100K CFM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F7C86-D540-4598-A9BA-9D8EDC990CF7}"/>
              </a:ext>
            </a:extLst>
          </p:cNvPr>
          <p:cNvSpPr txBox="1"/>
          <p:nvPr/>
        </p:nvSpPr>
        <p:spPr>
          <a:xfrm>
            <a:off x="10637768" y="4576487"/>
            <a:ext cx="125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Textile: 200K CFM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8628BE-F464-4B43-B544-20C1BD67B8E8}"/>
              </a:ext>
            </a:extLst>
          </p:cNvPr>
          <p:cNvSpPr txBox="1"/>
          <p:nvPr/>
        </p:nvSpPr>
        <p:spPr>
          <a:xfrm>
            <a:off x="10751730" y="5339174"/>
            <a:ext cx="144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Others:</a:t>
            </a:r>
          </a:p>
          <a:p>
            <a:r>
              <a:rPr lang="en-IN" dirty="0"/>
              <a:t>445K CFM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1A131C-CED1-483D-80EC-231741F77FDE}"/>
              </a:ext>
            </a:extLst>
          </p:cNvPr>
          <p:cNvCxnSpPr>
            <a:cxnSpLocks/>
          </p:cNvCxnSpPr>
          <p:nvPr/>
        </p:nvCxnSpPr>
        <p:spPr>
          <a:xfrm flipV="1">
            <a:off x="10546362" y="4245076"/>
            <a:ext cx="411649" cy="34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9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0" y="6120054"/>
            <a:ext cx="1592317" cy="87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1634358" y="5985505"/>
            <a:ext cx="1592317" cy="872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3246383" y="6148508"/>
            <a:ext cx="1592317" cy="87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4880741" y="6013959"/>
            <a:ext cx="1592317" cy="87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6336425" y="6120054"/>
            <a:ext cx="1592317" cy="87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 flipV="1">
            <a:off x="7970783" y="5985505"/>
            <a:ext cx="1592317" cy="872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/>
          <a:stretch/>
        </p:blipFill>
        <p:spPr>
          <a:xfrm>
            <a:off x="9384426" y="6095461"/>
            <a:ext cx="1592317" cy="872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 flipV="1">
            <a:off x="10848644" y="6081234"/>
            <a:ext cx="1291460" cy="87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35C29-319D-40FA-9806-8A71B9CB2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44" y="141748"/>
            <a:ext cx="1240737" cy="753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4A374-4DF9-4482-9EC9-1240647B8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26" y="1218566"/>
            <a:ext cx="5167205" cy="5210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DE5D6B-17F0-47A6-AA2A-9ACA802B5D62}"/>
              </a:ext>
            </a:extLst>
          </p:cNvPr>
          <p:cNvSpPr txBox="1"/>
          <p:nvPr/>
        </p:nvSpPr>
        <p:spPr>
          <a:xfrm>
            <a:off x="8037474" y="831744"/>
            <a:ext cx="137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 &amp; B:</a:t>
            </a:r>
          </a:p>
          <a:p>
            <a:r>
              <a:rPr lang="en-IN" dirty="0"/>
              <a:t>55K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3E01B-D3F8-45BA-9500-F59EF60DDA95}"/>
              </a:ext>
            </a:extLst>
          </p:cNvPr>
          <p:cNvSpPr txBox="1"/>
          <p:nvPr/>
        </p:nvSpPr>
        <p:spPr>
          <a:xfrm>
            <a:off x="9144903" y="5449130"/>
            <a:ext cx="149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Eng. &amp; Auto: </a:t>
            </a:r>
          </a:p>
          <a:p>
            <a:r>
              <a:rPr lang="en-IN" dirty="0"/>
              <a:t>330K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97DE5-EF3B-4600-9017-29B0651BAEDE}"/>
              </a:ext>
            </a:extLst>
          </p:cNvPr>
          <p:cNvSpPr txBox="1"/>
          <p:nvPr/>
        </p:nvSpPr>
        <p:spPr>
          <a:xfrm>
            <a:off x="9313107" y="1676818"/>
            <a:ext cx="159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Steel &amp; Power: 54K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3F1FB-0D26-4484-AE9D-85CD31FCD9B4}"/>
              </a:ext>
            </a:extLst>
          </p:cNvPr>
          <p:cNvSpPr txBox="1"/>
          <p:nvPr/>
        </p:nvSpPr>
        <p:spPr>
          <a:xfrm>
            <a:off x="3709657" y="3914729"/>
            <a:ext cx="12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Paper:</a:t>
            </a:r>
          </a:p>
          <a:p>
            <a:r>
              <a:rPr lang="en-IN" dirty="0"/>
              <a:t>6.4K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A15AA0-2317-4788-AAAA-CA3059804B9A}"/>
              </a:ext>
            </a:extLst>
          </p:cNvPr>
          <p:cNvCxnSpPr>
            <a:cxnSpLocks/>
          </p:cNvCxnSpPr>
          <p:nvPr/>
        </p:nvCxnSpPr>
        <p:spPr>
          <a:xfrm flipH="1">
            <a:off x="4496872" y="4166968"/>
            <a:ext cx="490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6BC7C5F-D627-4B8D-9593-41E4AE71657B}"/>
              </a:ext>
            </a:extLst>
          </p:cNvPr>
          <p:cNvSpPr txBox="1"/>
          <p:nvPr/>
        </p:nvSpPr>
        <p:spPr>
          <a:xfrm>
            <a:off x="4062384" y="2474674"/>
            <a:ext cx="149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Chemical:</a:t>
            </a:r>
          </a:p>
          <a:p>
            <a:r>
              <a:rPr lang="en-IN" dirty="0"/>
              <a:t>94K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C679F0-9347-409E-ADBB-D06694FB39B2}"/>
              </a:ext>
            </a:extLst>
          </p:cNvPr>
          <p:cNvSpPr txBox="1"/>
          <p:nvPr/>
        </p:nvSpPr>
        <p:spPr>
          <a:xfrm>
            <a:off x="4843199" y="1353652"/>
            <a:ext cx="125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Pharma: 9.2K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3DBD4-73DB-4B07-A080-853B4A7A570B}"/>
              </a:ext>
            </a:extLst>
          </p:cNvPr>
          <p:cNvSpPr txBox="1"/>
          <p:nvPr/>
        </p:nvSpPr>
        <p:spPr>
          <a:xfrm>
            <a:off x="4971758" y="489491"/>
            <a:ext cx="125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Textile: 19.2K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3004A4-42E4-4ABA-8708-97801AD5C35A}"/>
              </a:ext>
            </a:extLst>
          </p:cNvPr>
          <p:cNvCxnSpPr>
            <a:cxnSpLocks/>
          </p:cNvCxnSpPr>
          <p:nvPr/>
        </p:nvCxnSpPr>
        <p:spPr>
          <a:xfrm flipH="1" flipV="1">
            <a:off x="5676899" y="1060805"/>
            <a:ext cx="539159" cy="57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119DDC1-9BA3-4FD5-91D8-A11EEA9AE7CE}"/>
              </a:ext>
            </a:extLst>
          </p:cNvPr>
          <p:cNvSpPr txBox="1"/>
          <p:nvPr/>
        </p:nvSpPr>
        <p:spPr>
          <a:xfrm>
            <a:off x="6353321" y="760943"/>
            <a:ext cx="144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Others:</a:t>
            </a:r>
          </a:p>
          <a:p>
            <a:r>
              <a:rPr lang="en-IN" dirty="0"/>
              <a:t>42K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A29535-18B3-483B-8AC8-46C5CF49CA8A}"/>
              </a:ext>
            </a:extLst>
          </p:cNvPr>
          <p:cNvSpPr txBox="1"/>
          <p:nvPr/>
        </p:nvSpPr>
        <p:spPr>
          <a:xfrm>
            <a:off x="104255" y="279755"/>
            <a:ext cx="43926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</a:rPr>
              <a:t>Ducting </a:t>
            </a:r>
            <a:r>
              <a:rPr lang="en-IN" sz="4400" b="1" dirty="0">
                <a:solidFill>
                  <a:srgbClr val="000066"/>
                </a:solidFill>
              </a:rPr>
              <a:t>Work Done(sq. ft.)</a:t>
            </a:r>
          </a:p>
          <a:p>
            <a:pPr algn="ctr"/>
            <a:endParaRPr lang="en-IN" sz="3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6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2721</TotalTime>
  <Words>697</Words>
  <Application>Microsoft Office PowerPoint</Application>
  <PresentationFormat>Widescreen</PresentationFormat>
  <Paragraphs>146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Franklin Gothic Medium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-Customer Base-</vt:lpstr>
      <vt:lpstr>OUR CUSTOMERS</vt:lpstr>
      <vt:lpstr>KEY ACCOUNTS</vt:lpstr>
      <vt:lpstr>DOMESTIC RFERENCE LIST</vt:lpstr>
      <vt:lpstr>INTERNATIONAL REFERENCE LIST</vt:lpstr>
      <vt:lpstr> Thanks for your audience!!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Shruti</cp:lastModifiedBy>
  <cp:revision>155</cp:revision>
  <dcterms:created xsi:type="dcterms:W3CDTF">2019-08-14T11:29:16Z</dcterms:created>
  <dcterms:modified xsi:type="dcterms:W3CDTF">2020-12-10T06:12:56Z</dcterms:modified>
</cp:coreProperties>
</file>